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57" r:id="rId4"/>
    <p:sldId id="265" r:id="rId5"/>
    <p:sldId id="266" r:id="rId6"/>
    <p:sldId id="262" r:id="rId7"/>
    <p:sldId id="261" r:id="rId8"/>
    <p:sldId id="263" r:id="rId9"/>
    <p:sldId id="258" r:id="rId10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gb2312"/>
  <p:clrMru>
    <a:srgbClr val="3D634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8275" autoAdjust="0"/>
  </p:normalViewPr>
  <p:slideViewPr>
    <p:cSldViewPr>
      <p:cViewPr varScale="1">
        <p:scale>
          <a:sx n="43" d="100"/>
          <a:sy n="43" d="100"/>
        </p:scale>
        <p:origin x="-20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ogram%20Kop-BP2N\KEUNTUNGAN%20BULANAN-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%20A%20T%20A\ChurchProgram\Gihon\2Koperasi\Files\RAT-KSM\RAT-2012\KEUNTUNGAN%20BULANAN-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%20A%20T%20A\ChurchProgram\Gihon\2Koperasi\Files\RAT-KSM\RAT-2012\KEUNTUNGAN%20BULANAN-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9.6492537441656492E-2"/>
          <c:y val="1.7479967275802602E-2"/>
          <c:w val="0.88850545656357005"/>
          <c:h val="0.88781805924736257"/>
        </c:manualLayout>
      </c:layout>
      <c:lineChart>
        <c:grouping val="standard"/>
        <c:ser>
          <c:idx val="0"/>
          <c:order val="0"/>
          <c:tx>
            <c:strRef>
              <c:f>Data!$D$57</c:f>
              <c:strCache>
                <c:ptCount val="1"/>
                <c:pt idx="0">
                  <c:v>Penerimaan</c:v>
                </c:pt>
              </c:strCache>
            </c:strRef>
          </c:tx>
          <c:spPr>
            <a:ln w="38100">
              <a:noFill/>
            </a:ln>
          </c:spPr>
          <c:marker>
            <c:symbol val="circle"/>
            <c:size val="9"/>
            <c:spPr>
              <a:noFill/>
              <a:ln cap="rnd">
                <a:noFill/>
              </a:ln>
            </c:spPr>
          </c:marker>
          <c:cat>
            <c:numRef>
              <c:f>Data!$E$56:$P$56</c:f>
              <c:numCache>
                <c:formatCode>mmm\-yy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Data!$E$57:$P$57</c:f>
              <c:numCache>
                <c:formatCode>_ * #,##0_ ;_ * \-#,##0_ ;_ * "-"_ ;_ @_ </c:formatCode>
                <c:ptCount val="12"/>
                <c:pt idx="0">
                  <c:v>7143774</c:v>
                </c:pt>
                <c:pt idx="1">
                  <c:v>5303257</c:v>
                </c:pt>
                <c:pt idx="2">
                  <c:v>5400828</c:v>
                </c:pt>
                <c:pt idx="3">
                  <c:v>6083313</c:v>
                </c:pt>
                <c:pt idx="4">
                  <c:v>6178200</c:v>
                </c:pt>
                <c:pt idx="5">
                  <c:v>8210160</c:v>
                </c:pt>
                <c:pt idx="6">
                  <c:v>7046149</c:v>
                </c:pt>
                <c:pt idx="7">
                  <c:v>6869251</c:v>
                </c:pt>
                <c:pt idx="8">
                  <c:v>5910577</c:v>
                </c:pt>
                <c:pt idx="9">
                  <c:v>7751504</c:v>
                </c:pt>
                <c:pt idx="10">
                  <c:v>5550380</c:v>
                </c:pt>
                <c:pt idx="11">
                  <c:v>5961812</c:v>
                </c:pt>
              </c:numCache>
            </c:numRef>
          </c:val>
          <c:smooth val="1"/>
        </c:ser>
        <c:marker val="1"/>
        <c:axId val="159528064"/>
        <c:axId val="159529984"/>
      </c:lineChart>
      <c:dateAx>
        <c:axId val="159528064"/>
        <c:scaling>
          <c:orientation val="minMax"/>
        </c:scaling>
        <c:axPos val="b"/>
        <c:numFmt formatCode="mmm\-yy" sourceLinked="1"/>
        <c:tickLblPos val="nextTo"/>
        <c:txPr>
          <a:bodyPr/>
          <a:lstStyle/>
          <a:p>
            <a:pPr>
              <a:defRPr lang="id-ID" sz="1600" baseline="0">
                <a:solidFill>
                  <a:srgbClr val="0000CC"/>
                </a:solidFill>
              </a:defRPr>
            </a:pPr>
            <a:endParaRPr lang="zh-CN"/>
          </a:p>
        </c:txPr>
        <c:crossAx val="159529984"/>
        <c:crosses val="autoZero"/>
        <c:auto val="1"/>
        <c:lblOffset val="100"/>
      </c:dateAx>
      <c:valAx>
        <c:axId val="159529984"/>
        <c:scaling>
          <c:orientation val="minMax"/>
          <c:max val="9000000"/>
        </c:scaling>
        <c:axPos val="l"/>
        <c:majorGridlines>
          <c:spPr>
            <a:ln w="3175">
              <a:prstDash val="dashDot"/>
            </a:ln>
          </c:spPr>
        </c:majorGridlines>
        <c:numFmt formatCode="_ * #,##0_ ;_ * \-#,##0_ ;_ * &quot;-&quot;_ ;_ @_ " sourceLinked="1"/>
        <c:tickLblPos val="nextTo"/>
        <c:txPr>
          <a:bodyPr/>
          <a:lstStyle/>
          <a:p>
            <a:pPr>
              <a:defRPr lang="id-ID" sz="1100" baseline="0">
                <a:solidFill>
                  <a:srgbClr val="0000CC"/>
                </a:solidFill>
              </a:defRPr>
            </a:pPr>
            <a:endParaRPr lang="zh-CN"/>
          </a:p>
        </c:txPr>
        <c:crossAx val="159528064"/>
        <c:crosses val="autoZero"/>
        <c:crossBetween val="between"/>
      </c:valAx>
      <c:spPr>
        <a:noFill/>
      </c:spPr>
    </c:plotArea>
    <c:plotVisOnly val="1"/>
    <c:dispBlanksAs val="gap"/>
  </c:chart>
  <c:spPr>
    <a:gradFill>
      <a:gsLst>
        <a:gs pos="0">
          <a:schemeClr val="accent5">
            <a:lumMod val="40000"/>
            <a:lumOff val="60000"/>
          </a:schemeClr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7200000" scaled="0"/>
    </a:gra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9.6492537441656492E-2"/>
          <c:y val="1.7479967275802602E-2"/>
          <c:w val="0.88850545656356716"/>
          <c:h val="0.88781805924736257"/>
        </c:manualLayout>
      </c:layout>
      <c:barChart>
        <c:barDir val="col"/>
        <c:grouping val="clustered"/>
        <c:ser>
          <c:idx val="0"/>
          <c:order val="0"/>
          <c:tx>
            <c:strRef>
              <c:f>Data!$D$57</c:f>
              <c:strCache>
                <c:ptCount val="1"/>
                <c:pt idx="0">
                  <c:v>Penerimaan</c:v>
                </c:pt>
              </c:strCache>
            </c:strRef>
          </c:tx>
          <c:spPr>
            <a:solidFill>
              <a:srgbClr val="FFC000"/>
            </a:solidFill>
            <a:ln w="381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cat>
            <c:numRef>
              <c:f>Data!$E$56:$P$56</c:f>
              <c:numCache>
                <c:formatCode>mmm\-yy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Data!$E$57:$P$57</c:f>
              <c:numCache>
                <c:formatCode>_ * #,##0_ ;_ * \-#,##0_ ;_ * "-"_ ;_ @_ </c:formatCode>
                <c:ptCount val="12"/>
                <c:pt idx="0">
                  <c:v>7143774</c:v>
                </c:pt>
                <c:pt idx="1">
                  <c:v>5303257</c:v>
                </c:pt>
                <c:pt idx="2">
                  <c:v>5400828</c:v>
                </c:pt>
                <c:pt idx="3">
                  <c:v>6083313</c:v>
                </c:pt>
                <c:pt idx="4">
                  <c:v>6178200</c:v>
                </c:pt>
                <c:pt idx="5">
                  <c:v>8210160</c:v>
                </c:pt>
                <c:pt idx="6">
                  <c:v>7046149</c:v>
                </c:pt>
                <c:pt idx="7">
                  <c:v>6869251</c:v>
                </c:pt>
                <c:pt idx="8">
                  <c:v>5910577</c:v>
                </c:pt>
                <c:pt idx="9">
                  <c:v>7751504</c:v>
                </c:pt>
                <c:pt idx="10">
                  <c:v>5550380</c:v>
                </c:pt>
                <c:pt idx="11">
                  <c:v>5961812</c:v>
                </c:pt>
              </c:numCache>
            </c:numRef>
          </c:val>
        </c:ser>
        <c:gapWidth val="50"/>
        <c:axId val="159570560"/>
        <c:axId val="168440192"/>
      </c:barChart>
      <c:barChart>
        <c:barDir val="col"/>
        <c:grouping val="clustered"/>
        <c:ser>
          <c:idx val="1"/>
          <c:order val="1"/>
          <c:tx>
            <c:strRef>
              <c:f>Data!$D$58</c:f>
              <c:strCache>
                <c:ptCount val="1"/>
                <c:pt idx="0">
                  <c:v>Biaya Operasi</c:v>
                </c:pt>
              </c:strCache>
            </c:strRef>
          </c:tx>
          <c:spPr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  <a:bevelB/>
            </a:sp3d>
          </c:spPr>
          <c:cat>
            <c:numRef>
              <c:f>Data!$E$56:$P$56</c:f>
              <c:numCache>
                <c:formatCode>mmm\-yy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Data!$E$58:$P$58</c:f>
              <c:numCache>
                <c:formatCode>_ * #,##0_ ;_ * \-#,##0_ ;_ * "-"_ ;_ @_ </c:formatCode>
                <c:ptCount val="12"/>
                <c:pt idx="0">
                  <c:v>1434302</c:v>
                </c:pt>
                <c:pt idx="1">
                  <c:v>1806126</c:v>
                </c:pt>
                <c:pt idx="2">
                  <c:v>2444973</c:v>
                </c:pt>
                <c:pt idx="3">
                  <c:v>3420941</c:v>
                </c:pt>
                <c:pt idx="4">
                  <c:v>2275217</c:v>
                </c:pt>
                <c:pt idx="5">
                  <c:v>2373645</c:v>
                </c:pt>
                <c:pt idx="6">
                  <c:v>2852944</c:v>
                </c:pt>
                <c:pt idx="7">
                  <c:v>3947861</c:v>
                </c:pt>
                <c:pt idx="8">
                  <c:v>3246117</c:v>
                </c:pt>
                <c:pt idx="9">
                  <c:v>3326733</c:v>
                </c:pt>
                <c:pt idx="10">
                  <c:v>3570609</c:v>
                </c:pt>
                <c:pt idx="11">
                  <c:v>5687779</c:v>
                </c:pt>
              </c:numCache>
            </c:numRef>
          </c:val>
        </c:ser>
        <c:gapWidth val="148"/>
        <c:overlap val="100"/>
        <c:axId val="168443264"/>
        <c:axId val="168441728"/>
      </c:barChart>
      <c:dateAx>
        <c:axId val="159570560"/>
        <c:scaling>
          <c:orientation val="minMax"/>
        </c:scaling>
        <c:delete val="1"/>
        <c:axPos val="b"/>
        <c:numFmt formatCode="mmm\-yy" sourceLinked="1"/>
        <c:tickLblPos val="nextTo"/>
        <c:crossAx val="168440192"/>
        <c:crosses val="autoZero"/>
        <c:auto val="1"/>
        <c:lblOffset val="100"/>
      </c:dateAx>
      <c:valAx>
        <c:axId val="168440192"/>
        <c:scaling>
          <c:orientation val="minMax"/>
          <c:max val="9000000"/>
        </c:scaling>
        <c:delete val="1"/>
        <c:axPos val="l"/>
        <c:numFmt formatCode="_ * #,##0_ ;_ * \-#,##0_ ;_ * &quot;-&quot;_ ;_ @_ " sourceLinked="1"/>
        <c:tickLblPos val="nextTo"/>
        <c:crossAx val="159570560"/>
        <c:crosses val="autoZero"/>
        <c:crossBetween val="between"/>
      </c:valAx>
      <c:valAx>
        <c:axId val="168441728"/>
        <c:scaling>
          <c:orientation val="minMax"/>
        </c:scaling>
        <c:delete val="1"/>
        <c:axPos val="r"/>
        <c:numFmt formatCode="_ * #,##0_ ;_ * \-#,##0_ ;_ * &quot;-&quot;_ ;_ @_ " sourceLinked="1"/>
        <c:tickLblPos val="nextTo"/>
        <c:crossAx val="168443264"/>
        <c:crosses val="max"/>
        <c:crossBetween val="between"/>
      </c:valAx>
      <c:dateAx>
        <c:axId val="168443264"/>
        <c:scaling>
          <c:orientation val="minMax"/>
        </c:scaling>
        <c:delete val="1"/>
        <c:axPos val="b"/>
        <c:numFmt formatCode="mmm\-yy" sourceLinked="1"/>
        <c:tickLblPos val="nextTo"/>
        <c:crossAx val="168441728"/>
        <c:crosses val="autoZero"/>
        <c:auto val="1"/>
        <c:lblOffset val="100"/>
        <c:majorUnit val="1"/>
        <c:minorUnit val="1"/>
      </c:dateAx>
      <c:spPr>
        <a:noFill/>
      </c:spPr>
    </c:plotArea>
    <c:plotVisOnly val="1"/>
    <c:dispBlanksAs val="gap"/>
  </c:chart>
  <c:spPr>
    <a:noFill/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autoTitleDeleted val="1"/>
    <c:plotArea>
      <c:layout>
        <c:manualLayout>
          <c:layoutTarget val="inner"/>
          <c:xMode val="edge"/>
          <c:yMode val="edge"/>
          <c:x val="9.6492537441656492E-2"/>
          <c:y val="1.7479967275802602E-2"/>
          <c:w val="0.88850545656356716"/>
          <c:h val="0.88781805924736257"/>
        </c:manualLayout>
      </c:layout>
      <c:barChart>
        <c:barDir val="col"/>
        <c:grouping val="clustered"/>
        <c:ser>
          <c:idx val="1"/>
          <c:order val="0"/>
          <c:tx>
            <c:strRef>
              <c:f>Data!$D$58</c:f>
              <c:strCache>
                <c:ptCount val="1"/>
                <c:pt idx="0">
                  <c:v>Biaya Operasi</c:v>
                </c:pt>
              </c:strCache>
            </c:strRef>
          </c:tx>
          <c:spPr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  <a:bevelB/>
            </a:sp3d>
          </c:spPr>
          <c:cat>
            <c:numRef>
              <c:f>Data!$E$56:$P$56</c:f>
              <c:numCache>
                <c:formatCode>mmm\-yy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Data!$E$58:$P$58</c:f>
              <c:numCache>
                <c:formatCode>_ * #,##0_ ;_ * \-#,##0_ ;_ * "-"_ ;_ @_ </c:formatCode>
                <c:ptCount val="12"/>
                <c:pt idx="0">
                  <c:v>1434302</c:v>
                </c:pt>
                <c:pt idx="1">
                  <c:v>1806126</c:v>
                </c:pt>
                <c:pt idx="2">
                  <c:v>2444973</c:v>
                </c:pt>
                <c:pt idx="3">
                  <c:v>3420941</c:v>
                </c:pt>
                <c:pt idx="4">
                  <c:v>2275217</c:v>
                </c:pt>
                <c:pt idx="5">
                  <c:v>2373645</c:v>
                </c:pt>
                <c:pt idx="6">
                  <c:v>2852944</c:v>
                </c:pt>
                <c:pt idx="7">
                  <c:v>3947861</c:v>
                </c:pt>
                <c:pt idx="8">
                  <c:v>3246117</c:v>
                </c:pt>
                <c:pt idx="9">
                  <c:v>3326733</c:v>
                </c:pt>
                <c:pt idx="10">
                  <c:v>3570609</c:v>
                </c:pt>
                <c:pt idx="11">
                  <c:v>5687779</c:v>
                </c:pt>
              </c:numCache>
            </c:numRef>
          </c:val>
        </c:ser>
        <c:gapWidth val="211"/>
        <c:overlap val="100"/>
        <c:axId val="168458112"/>
        <c:axId val="168456576"/>
      </c:barChart>
      <c:barChart>
        <c:barDir val="col"/>
        <c:grouping val="clustered"/>
        <c:ser>
          <c:idx val="2"/>
          <c:order val="1"/>
          <c:tx>
            <c:strRef>
              <c:f>Data!$D$59</c:f>
              <c:strCache>
                <c:ptCount val="1"/>
                <c:pt idx="0">
                  <c:v>Keuntungan</c:v>
                </c:pt>
              </c:strCache>
            </c:strRef>
          </c:tx>
          <c:spPr>
            <a:solidFill>
              <a:srgbClr val="00B050">
                <a:alpha val="94000"/>
              </a:srgbClr>
            </a:solidFill>
            <a:ln>
              <a:solidFill>
                <a:srgbClr val="92D05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cat>
            <c:numRef>
              <c:f>Data!$E$56:$P$56</c:f>
              <c:numCache>
                <c:formatCode>mmm\-yy</c:formatCode>
                <c:ptCount val="12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</c:numCache>
            </c:numRef>
          </c:cat>
          <c:val>
            <c:numRef>
              <c:f>Data!$E$59:$P$59</c:f>
              <c:numCache>
                <c:formatCode>_ * #,##0_ ;_ * \-#,##0_ ;_ * "-"_ ;_ @_ </c:formatCode>
                <c:ptCount val="12"/>
                <c:pt idx="0">
                  <c:v>5709472</c:v>
                </c:pt>
                <c:pt idx="1">
                  <c:v>3497131</c:v>
                </c:pt>
                <c:pt idx="2">
                  <c:v>2955855</c:v>
                </c:pt>
                <c:pt idx="3">
                  <c:v>2662372</c:v>
                </c:pt>
                <c:pt idx="4">
                  <c:v>3902983</c:v>
                </c:pt>
                <c:pt idx="5">
                  <c:v>5836515</c:v>
                </c:pt>
                <c:pt idx="6">
                  <c:v>4193205</c:v>
                </c:pt>
                <c:pt idx="7">
                  <c:v>2921390</c:v>
                </c:pt>
                <c:pt idx="8">
                  <c:v>2664460</c:v>
                </c:pt>
                <c:pt idx="9">
                  <c:v>4424771</c:v>
                </c:pt>
                <c:pt idx="10">
                  <c:v>1979771</c:v>
                </c:pt>
                <c:pt idx="11">
                  <c:v>274033</c:v>
                </c:pt>
              </c:numCache>
            </c:numRef>
          </c:val>
        </c:ser>
        <c:gapWidth val="211"/>
        <c:overlap val="100"/>
        <c:axId val="168469632"/>
        <c:axId val="168459648"/>
      </c:barChart>
      <c:valAx>
        <c:axId val="168456576"/>
        <c:scaling>
          <c:orientation val="minMax"/>
          <c:max val="9000000"/>
        </c:scaling>
        <c:delete val="1"/>
        <c:axPos val="r"/>
        <c:numFmt formatCode="_ * #,##0_ ;_ * \-#,##0_ ;_ * &quot;-&quot;_ ;_ @_ " sourceLinked="1"/>
        <c:tickLblPos val="nextTo"/>
        <c:crossAx val="168458112"/>
        <c:crosses val="max"/>
        <c:crossBetween val="between"/>
      </c:valAx>
      <c:dateAx>
        <c:axId val="168458112"/>
        <c:scaling>
          <c:orientation val="minMax"/>
        </c:scaling>
        <c:delete val="1"/>
        <c:axPos val="b"/>
        <c:numFmt formatCode="mmm\-yy" sourceLinked="1"/>
        <c:tickLblPos val="nextTo"/>
        <c:crossAx val="168456576"/>
        <c:crosses val="autoZero"/>
        <c:auto val="1"/>
        <c:lblOffset val="100"/>
        <c:majorUnit val="1"/>
        <c:minorUnit val="1"/>
      </c:dateAx>
      <c:valAx>
        <c:axId val="168459648"/>
        <c:scaling>
          <c:orientation val="minMax"/>
        </c:scaling>
        <c:delete val="1"/>
        <c:axPos val="l"/>
        <c:numFmt formatCode="_ * #,##0_ ;_ * \-#,##0_ ;_ * &quot;-&quot;_ ;_ @_ " sourceLinked="1"/>
        <c:tickLblPos val="nextTo"/>
        <c:crossAx val="168469632"/>
        <c:crosses val="autoZero"/>
        <c:crossBetween val="between"/>
      </c:valAx>
      <c:dateAx>
        <c:axId val="168469632"/>
        <c:scaling>
          <c:orientation val="minMax"/>
        </c:scaling>
        <c:delete val="1"/>
        <c:axPos val="b"/>
        <c:numFmt formatCode="mmm\-yy" sourceLinked="1"/>
        <c:tickLblPos val="nextTo"/>
        <c:crossAx val="168459648"/>
        <c:crosses val="autoZero"/>
        <c:auto val="1"/>
        <c:lblOffset val="100"/>
        <c:majorUnit val="1"/>
        <c:minorUnit val="1"/>
      </c:dateAx>
      <c:spPr>
        <a:noFill/>
      </c:spPr>
    </c:plotArea>
    <c:plotVisOnly val="1"/>
    <c:dispBlanksAs val="gap"/>
  </c:chart>
  <c:spPr>
    <a:noFill/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4FB6-CF4C-401D-852C-674298AA443A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26F2F-99A7-4583-B691-7E536F32706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    现在在朋友圈分享自己的心得，几乎成为每一个人的习惯。</a:t>
            </a:r>
            <a:endParaRPr lang="en-US" altLang="zh-CN" dirty="0" smtClean="0"/>
          </a:p>
          <a:p>
            <a:r>
              <a:rPr lang="en-US" altLang="zh-CN" dirty="0" smtClean="0"/>
              <a:t>    </a:t>
            </a:r>
            <a:r>
              <a:rPr lang="zh-CN" altLang="en-US" dirty="0" smtClean="0"/>
              <a:t>但是要让自己的文章与众不同，一直是用户的痛点。且不说微信限制了众多的多媒体特性，就算使用普通的网页格式，如果你要设计漂亮的网页版面，还要加上各种美妙的动画，然后配上合适的音乐，嗯，有时候还有视频 </a:t>
            </a:r>
            <a:r>
              <a:rPr lang="en-US" altLang="zh-CN" dirty="0" smtClean="0"/>
              <a:t>—— </a:t>
            </a:r>
            <a:r>
              <a:rPr lang="zh-CN" altLang="en-US" dirty="0" smtClean="0"/>
              <a:t>那么，就算你是一个神奇的设计师</a:t>
            </a:r>
            <a:r>
              <a:rPr lang="en-US" altLang="zh-CN" dirty="0" smtClean="0"/>
              <a:t>+</a:t>
            </a:r>
            <a:r>
              <a:rPr lang="zh-CN" altLang="en-US" dirty="0" smtClean="0"/>
              <a:t>有经验的网页程序员，恐怕也是一件头疼的事情。更不要说对绝大部分普通人。噢，</a:t>
            </a:r>
            <a:r>
              <a:rPr lang="en-US" altLang="zh-CN" dirty="0" smtClean="0"/>
              <a:t>it’s just a nightmare!</a:t>
            </a:r>
          </a:p>
          <a:p>
            <a:r>
              <a:rPr lang="zh-CN" altLang="en-US" dirty="0" smtClean="0"/>
              <a:t>    如果能把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直接发表在网络上该有多好呢？</a:t>
            </a:r>
            <a:r>
              <a:rPr lang="en-US" altLang="zh-CN" dirty="0" smtClean="0"/>
              <a:t>PPT</a:t>
            </a:r>
            <a:r>
              <a:rPr lang="zh-CN" altLang="en-US" dirty="0" smtClean="0"/>
              <a:t>不但在网络上有大量精美的模板，而且</a:t>
            </a:r>
            <a:r>
              <a:rPr lang="en-US" altLang="zh-CN" dirty="0" smtClean="0"/>
              <a:t>PPT</a:t>
            </a:r>
            <a:r>
              <a:rPr lang="zh-CN" altLang="en-US" dirty="0" smtClean="0"/>
              <a:t>里头也有很多交互效果，还能插入音视频，这不就解决了我们的所有问题吗？最重要的是，我们大部分人都会使用这个工具。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如果你在网络上搜索“</a:t>
            </a:r>
            <a:r>
              <a:rPr lang="en-US" altLang="zh-CN" dirty="0" smtClean="0"/>
              <a:t>PPT</a:t>
            </a:r>
            <a:r>
              <a:rPr lang="zh-CN" altLang="en-US" dirty="0" smtClean="0"/>
              <a:t>发布朋友圈”，会看到几种方案：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）登陆一些网站，使用他们的在线编辑工具，制作“类似</a:t>
            </a:r>
            <a:r>
              <a:rPr lang="en-US" altLang="zh-CN" dirty="0" smtClean="0"/>
              <a:t>PPT</a:t>
            </a:r>
            <a:r>
              <a:rPr lang="zh-CN" altLang="en-US" dirty="0" smtClean="0"/>
              <a:t>”的网页。好吧，先不说它的功能还和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相差甚远，没有上下标，没有公式和表格，没有数据图表，也不说往往动画简单，不能设置触发器，延时，并发；关键是那个界面要重头学起 </a:t>
            </a:r>
            <a:r>
              <a:rPr lang="en-US" altLang="zh-CN" dirty="0" smtClean="0"/>
              <a:t>—— </a:t>
            </a:r>
            <a:r>
              <a:rPr lang="zh-CN" altLang="en-US" dirty="0" smtClean="0"/>
              <a:t>是不是有深深的挫败感？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CN" altLang="en-US" dirty="0" smtClean="0"/>
              <a:t>还有些方案告诉</a:t>
            </a:r>
            <a:r>
              <a:rPr lang="zh-CN" altLang="en-US" dirty="0" smtClean="0"/>
              <a:t>你，把你的</a:t>
            </a:r>
            <a:r>
              <a:rPr lang="en-US" altLang="zh-CN" dirty="0" err="1" smtClean="0"/>
              <a:t>ppt</a:t>
            </a:r>
            <a:r>
              <a:rPr lang="zh-CN" altLang="en-US" dirty="0" smtClean="0"/>
              <a:t>整个转换</a:t>
            </a:r>
            <a:r>
              <a:rPr lang="zh-CN" altLang="en-US" dirty="0" smtClean="0"/>
              <a:t>成为视频文件，然后放到互联网上分享。嗯，这个方法对一些放到视频网站的教学</a:t>
            </a:r>
            <a:r>
              <a:rPr lang="en-US" altLang="zh-CN" dirty="0" err="1" smtClean="0"/>
              <a:t>ppt</a:t>
            </a:r>
            <a:r>
              <a:rPr lang="zh-CN" altLang="en-US" dirty="0" smtClean="0"/>
              <a:t>也许还行，但发布到朋友圈基本是没可能。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）还有的说把</a:t>
            </a:r>
            <a:r>
              <a:rPr lang="en-US" altLang="zh-CN" dirty="0" smtClean="0"/>
              <a:t>PPT</a:t>
            </a:r>
            <a:r>
              <a:rPr lang="zh-CN" altLang="en-US" dirty="0" smtClean="0"/>
              <a:t>导成图片，然后逐张贴到朋友圈。问题是存成图片以后，页面上的文字就可能变糊了。</a:t>
            </a:r>
            <a:endParaRPr lang="en-US" altLang="zh-CN" dirty="0" smtClean="0"/>
          </a:p>
          <a:p>
            <a:r>
              <a:rPr lang="zh-CN" altLang="en-US" dirty="0" smtClean="0"/>
              <a:t>对于</a:t>
            </a:r>
            <a:r>
              <a:rPr lang="zh-CN" altLang="en-US" dirty="0" smtClean="0"/>
              <a:t>一个普通人的你，这些方法真的好吗？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来试试我们的在线服务吧。</a:t>
            </a:r>
            <a:r>
              <a:rPr lang="en-US" altLang="zh-CN" dirty="0" err="1" smtClean="0"/>
              <a:t>Touchshow</a:t>
            </a:r>
            <a:r>
              <a:rPr lang="zh-CN" altLang="en-US" dirty="0" smtClean="0"/>
              <a:t>最新推出在线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转换</a:t>
            </a:r>
            <a:r>
              <a:rPr lang="en-US" altLang="zh-CN" dirty="0" smtClean="0"/>
              <a:t>HTML5</a:t>
            </a:r>
            <a:r>
              <a:rPr lang="zh-CN" altLang="en-US" dirty="0" smtClean="0"/>
              <a:t>服务，并可一键分享到朋友圈</a:t>
            </a:r>
            <a:r>
              <a:rPr lang="zh-CN" altLang="en-US" dirty="0" smtClean="0"/>
              <a:t>。例如本文就是通过</a:t>
            </a:r>
            <a:r>
              <a:rPr lang="en-US" altLang="zh-CN" dirty="0" smtClean="0"/>
              <a:t>PPT</a:t>
            </a:r>
            <a:r>
              <a:rPr lang="zh-CN" altLang="en-US" dirty="0" smtClean="0"/>
              <a:t>转换而来。</a:t>
            </a:r>
            <a:endParaRPr lang="en-US" altLang="zh-CN" dirty="0" smtClean="0"/>
          </a:p>
          <a:p>
            <a:r>
              <a:rPr lang="en-US" altLang="zh-CN" dirty="0" err="1" smtClean="0"/>
              <a:t>Touchshow</a:t>
            </a:r>
            <a:r>
              <a:rPr lang="zh-CN" altLang="en-US" dirty="0" smtClean="0"/>
              <a:t>提供三种转换模式。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</a:t>
            </a:r>
            <a:r>
              <a:rPr lang="zh-CN" altLang="en-US" dirty="0" smtClean="0"/>
              <a:t>）页面模式。这种模式将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的文件名，作为文章的标题，内里的每一张页面转化成一个模块，并将页面备注里的内容写在页面的下方。你正在阅读的本文就是用这种方式转换而来。这个模式是完全免费，并且非常适合于发布到朋友圈的。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）演示模式。这种模式保留了</a:t>
            </a:r>
            <a:r>
              <a:rPr lang="en-US" altLang="zh-CN" dirty="0" err="1" smtClean="0"/>
              <a:t>ppt</a:t>
            </a:r>
            <a:r>
              <a:rPr lang="zh-CN" altLang="en-US" dirty="0" smtClean="0"/>
              <a:t>中的动画，适合于做在线演示。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）思维导图模式。这是一种高级的播放模式，参看主页上的高级教程。</a:t>
            </a:r>
            <a:endParaRPr lang="en-US" altLang="zh-CN" dirty="0" smtClean="0"/>
          </a:p>
          <a:p>
            <a:r>
              <a:rPr lang="zh-CN" altLang="en-US" dirty="0" smtClean="0"/>
              <a:t>下面让我们来看看</a:t>
            </a:r>
            <a:r>
              <a:rPr lang="en-US" altLang="zh-CN" dirty="0" err="1" smtClean="0"/>
              <a:t>Touchshow</a:t>
            </a:r>
            <a:r>
              <a:rPr lang="zh-CN" altLang="en-US" dirty="0" smtClean="0"/>
              <a:t>的转换能做到什么。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Touchshow</a:t>
            </a:r>
            <a:r>
              <a:rPr lang="zh-CN" altLang="en-US" dirty="0" smtClean="0"/>
              <a:t>服务使用非常简单，首先注册登陆我们的网站</a:t>
            </a:r>
            <a:r>
              <a:rPr lang="zh-CN" altLang="en-US" baseline="0" dirty="0" smtClean="0"/>
              <a:t>，上传</a:t>
            </a:r>
            <a:r>
              <a:rPr lang="en-US" altLang="zh-CN" baseline="0" dirty="0" smtClean="0"/>
              <a:t>PPT</a:t>
            </a:r>
            <a:r>
              <a:rPr lang="zh-CN" altLang="en-US" baseline="0" dirty="0" smtClean="0"/>
              <a:t>文件等待转换成功之后，就可以一键共享朋友圈了，无需复杂的学习成本，一切只要你会做</a:t>
            </a:r>
            <a:r>
              <a:rPr lang="en-US" altLang="zh-CN" baseline="0" dirty="0" smtClean="0"/>
              <a:t>PPT</a:t>
            </a:r>
            <a:r>
              <a:rPr lang="zh-CN" altLang="en-US" baseline="0" dirty="0" smtClean="0"/>
              <a:t>。</a:t>
            </a:r>
            <a:endParaRPr lang="en-US" altLang="zh-CN" baseline="0" dirty="0" smtClean="0"/>
          </a:p>
          <a:p>
            <a:r>
              <a:rPr lang="zh-CN" altLang="en-US" dirty="0" smtClean="0"/>
              <a:t>相比网络上现有的解决方案，</a:t>
            </a:r>
            <a:r>
              <a:rPr lang="en-US" altLang="zh-CN" dirty="0" err="1" smtClean="0"/>
              <a:t>Touchshow</a:t>
            </a:r>
            <a:r>
              <a:rPr lang="zh-CN" altLang="en-US" dirty="0" smtClean="0"/>
              <a:t>转换工具基本上可以保持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的原滋原味，下面列出一些功能供对比。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Touchshow</a:t>
            </a:r>
            <a:r>
              <a:rPr lang="zh-CN" altLang="en-US" dirty="0" smtClean="0"/>
              <a:t>转换后的结果支持文字上下标，大小，样式；支持公式编辑器的编辑结果。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支持并导出图表，方便数据的统计分析结果浏览。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噢，甚至支持中文的竖排。</a:t>
            </a:r>
            <a:endParaRPr lang="en-US" altLang="zh-CN" dirty="0" smtClean="0"/>
          </a:p>
          <a:p>
            <a:r>
              <a:rPr lang="zh-CN" altLang="en-US" dirty="0" smtClean="0"/>
              <a:t>那个文艺青年，不想来点什么？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我们当然也支持动画和超级链接，订阅成为高级会员能享受到更多精彩服务。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    </a:t>
            </a:r>
          </a:p>
          <a:p>
            <a:r>
              <a:rPr lang="zh-CN" altLang="en-US" dirty="0" smtClean="0"/>
              <a:t>还有很多功能在此就不一一赘述。</a:t>
            </a:r>
            <a:r>
              <a:rPr lang="en-US" altLang="zh-CN" dirty="0" err="1" smtClean="0"/>
              <a:t>Touchshow</a:t>
            </a:r>
            <a:r>
              <a:rPr lang="zh-CN" altLang="en-US" dirty="0" smtClean="0"/>
              <a:t>转换的结果不仅仅可以在微信上浏览，同样可以在支持</a:t>
            </a:r>
            <a:r>
              <a:rPr lang="en-US" altLang="zh-CN" dirty="0" smtClean="0"/>
              <a:t>html5</a:t>
            </a:r>
            <a:r>
              <a:rPr lang="zh-CN" altLang="en-US" dirty="0" smtClean="0"/>
              <a:t>标准的所有设备上浏览。我们会陆续推出更多教程，请关注我们的公众号，时刻追踪我们的最新进展。</a:t>
            </a:r>
            <a:endParaRPr lang="en-US" altLang="zh-CN" dirty="0" smtClean="0"/>
          </a:p>
          <a:p>
            <a:r>
              <a:rPr lang="zh-CN" altLang="en-US" dirty="0" smtClean="0"/>
              <a:t>你一定会说：你们的软件肯定有做不到的吧。嗯，是的，还有很多功能正在实现中，我们正在等待你给我们反馈意见，帮助我们做的更好。意见和建议都请发送到</a:t>
            </a:r>
            <a:r>
              <a:rPr lang="en-US" altLang="zh-CN" dirty="0" smtClean="0"/>
              <a:t>&lt;a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href</a:t>
            </a:r>
            <a:r>
              <a:rPr lang="en-US" altLang="zh-CN" baseline="0" dirty="0" smtClean="0"/>
              <a:t>=mailto:contact@whytouch.com</a:t>
            </a:r>
            <a:r>
              <a:rPr lang="en-US" altLang="zh-CN" dirty="0" smtClean="0"/>
              <a:t>&gt;contact@whytouch.com&lt;/a&gt;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&lt;a </a:t>
            </a:r>
            <a:r>
              <a:rPr lang="en-US" altLang="zh-CN" dirty="0" err="1" smtClean="0"/>
              <a:t>href</a:t>
            </a:r>
            <a:r>
              <a:rPr lang="en-US" altLang="zh-CN" dirty="0" smtClean="0"/>
              <a:t>=http://ts.whytouch.com </a:t>
            </a:r>
            <a:r>
              <a:rPr lang="en-US" altLang="zh-CN" baseline="0" dirty="0" smtClean="0"/>
              <a:t>target="_blank"&gt;</a:t>
            </a:r>
            <a:r>
              <a:rPr lang="zh-CN" altLang="en-US" dirty="0" smtClean="0"/>
              <a:t>点击这里开始使用</a:t>
            </a:r>
            <a:r>
              <a:rPr lang="en-US" altLang="zh-CN" baseline="0" dirty="0" smtClean="0"/>
              <a:t>  </a:t>
            </a:r>
            <a:r>
              <a:rPr lang="en-US" altLang="zh-CN" baseline="0" dirty="0" err="1" smtClean="0"/>
              <a:t>Touchshow</a:t>
            </a:r>
            <a:r>
              <a:rPr lang="zh-CN" altLang="en-US" baseline="0" dirty="0" smtClean="0"/>
              <a:t>的服务吧。</a:t>
            </a:r>
            <a:r>
              <a:rPr lang="en-US" altLang="zh-CN" baseline="0" dirty="0" smtClean="0"/>
              <a:t>&lt;/a&gt;</a:t>
            </a:r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26F2F-99A7-4583-B691-7E536F32706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1EBB9-4FA1-49DE-9519-93E3773312EB}" type="datetimeFigureOut">
              <a:rPr lang="zh-CN" altLang="en-US" smtClean="0"/>
              <a:pPr/>
              <a:t>2015/6/15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920C9-9210-450B-8E4D-94873855F7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s.whytouch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jpe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ts.whytouc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/>
          <a:lstStyle/>
          <a:p>
            <a:r>
              <a:rPr lang="zh-CN" altLang="en-US" dirty="0">
                <a:latin typeface="黑体" pitchFamily="49" charset="-122"/>
                <a:ea typeface="黑体" pitchFamily="49" charset="-122"/>
              </a:rPr>
              <a:t>本文告诉你如何将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PPT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转发到朋友圈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026" name="Picture 2" descr="G:\adaf2edda3cc7cd9b08d38f83a01213fb80e916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857496"/>
            <a:ext cx="2552700" cy="2409825"/>
          </a:xfrm>
          <a:prstGeom prst="rect">
            <a:avLst/>
          </a:prstGeom>
          <a:noFill/>
        </p:spPr>
      </p:pic>
      <p:pic>
        <p:nvPicPr>
          <p:cNvPr id="1027" name="Picture 3" descr="G:\10458PICaU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786058"/>
            <a:ext cx="2479504" cy="2338363"/>
          </a:xfrm>
          <a:prstGeom prst="rect">
            <a:avLst/>
          </a:prstGeom>
          <a:noFill/>
        </p:spPr>
      </p:pic>
      <p:sp>
        <p:nvSpPr>
          <p:cNvPr id="8" name="右箭头 7"/>
          <p:cNvSpPr/>
          <p:nvPr/>
        </p:nvSpPr>
        <p:spPr>
          <a:xfrm>
            <a:off x="3857620" y="3857628"/>
            <a:ext cx="1428760" cy="28575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html5\pptdemo\pers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928934"/>
            <a:ext cx="1643074" cy="3198126"/>
          </a:xfrm>
          <a:prstGeom prst="rect">
            <a:avLst/>
          </a:prstGeom>
          <a:noFill/>
        </p:spPr>
      </p:pic>
      <p:sp>
        <p:nvSpPr>
          <p:cNvPr id="5" name="云形标注 4"/>
          <p:cNvSpPr/>
          <p:nvPr/>
        </p:nvSpPr>
        <p:spPr>
          <a:xfrm>
            <a:off x="6357950" y="714356"/>
            <a:ext cx="1928826" cy="1357322"/>
          </a:xfrm>
          <a:prstGeom prst="cloudCallout">
            <a:avLst>
              <a:gd name="adj1" fmla="val -58758"/>
              <a:gd name="adj2" fmla="val 932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发布成图片？</a:t>
            </a:r>
            <a:endParaRPr lang="zh-CN" altLang="en-US" sz="24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云形标注 5"/>
          <p:cNvSpPr/>
          <p:nvPr/>
        </p:nvSpPr>
        <p:spPr>
          <a:xfrm>
            <a:off x="3857620" y="714356"/>
            <a:ext cx="1928826" cy="1357322"/>
          </a:xfrm>
          <a:prstGeom prst="cloudCallout">
            <a:avLst>
              <a:gd name="adj1" fmla="val 29283"/>
              <a:gd name="adj2" fmla="val 913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在线编辑网页</a:t>
            </a:r>
            <a:r>
              <a:rPr lang="en-US" altLang="zh-CN" sz="2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PPT</a:t>
            </a:r>
            <a:r>
              <a:rPr lang="zh-CN" altLang="en-US" sz="2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？</a:t>
            </a:r>
            <a:endParaRPr lang="zh-CN" altLang="en-US" sz="24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云形标注 6"/>
          <p:cNvSpPr/>
          <p:nvPr/>
        </p:nvSpPr>
        <p:spPr>
          <a:xfrm>
            <a:off x="1428728" y="714356"/>
            <a:ext cx="1928826" cy="1357322"/>
          </a:xfrm>
          <a:prstGeom prst="cloudCallout">
            <a:avLst>
              <a:gd name="adj1" fmla="val 115970"/>
              <a:gd name="adj2" fmla="val 990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转换成</a:t>
            </a:r>
            <a:endParaRPr lang="en-US" altLang="zh-CN" sz="24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24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视频？</a:t>
            </a:r>
            <a:endParaRPr lang="zh-CN" altLang="en-US" sz="24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2910" y="3143248"/>
            <a:ext cx="3571900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sz="3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No</a:t>
            </a:r>
            <a:r>
              <a:rPr lang="zh-CN" altLang="en-US" sz="3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，我不是</a:t>
            </a:r>
            <a:r>
              <a:rPr lang="zh-CN" altLang="en-US" sz="32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设计师</a:t>
            </a:r>
            <a:r>
              <a:rPr lang="zh-CN" altLang="en-US" sz="3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，更不是</a:t>
            </a:r>
            <a:r>
              <a:rPr lang="zh-CN" altLang="en-US" sz="3200" dirty="0" smtClean="0">
                <a:solidFill>
                  <a:srgbClr val="0070C0"/>
                </a:solidFill>
                <a:latin typeface="黑体" pitchFamily="49" charset="-122"/>
                <a:ea typeface="黑体" pitchFamily="49" charset="-122"/>
              </a:rPr>
              <a:t>程序员</a:t>
            </a:r>
            <a:r>
              <a:rPr lang="zh-CN" altLang="en-US" sz="3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，</a:t>
            </a:r>
            <a:endParaRPr lang="en-US" altLang="zh-CN" sz="3200" dirty="0" smtClean="0">
              <a:solidFill>
                <a:srgbClr val="C0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dirty="0" smtClean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这一切</a:t>
            </a:r>
            <a:r>
              <a:rPr lang="zh-CN" altLang="en-US" sz="3200" dirty="0" smtClean="0">
                <a:solidFill>
                  <a:srgbClr val="3D634A"/>
                </a:solidFill>
                <a:latin typeface="黑体" pitchFamily="49" charset="-122"/>
                <a:ea typeface="黑体" pitchFamily="49" charset="-122"/>
              </a:rPr>
              <a:t>都不现实</a:t>
            </a:r>
            <a:endParaRPr lang="en-US" altLang="zh-CN" sz="3200" dirty="0" smtClean="0">
              <a:solidFill>
                <a:srgbClr val="3D634A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5870" y="285736"/>
            <a:ext cx="8229600" cy="1143000"/>
          </a:xfrm>
        </p:spPr>
        <p:txBody>
          <a:bodyPr/>
          <a:lstStyle/>
          <a:p>
            <a:pPr algn="l"/>
            <a:r>
              <a:rPr lang="en-US" altLang="zh-CN" dirty="0" err="1" smtClean="0">
                <a:latin typeface="黑体" pitchFamily="49" charset="-122"/>
                <a:ea typeface="黑体" pitchFamily="49" charset="-122"/>
              </a:rPr>
              <a:t>Touchshow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—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不一样的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PPT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2050" name="Picture 2" descr="G:\6608733_091346793000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786058"/>
            <a:ext cx="1928826" cy="1928826"/>
          </a:xfrm>
          <a:prstGeom prst="rect">
            <a:avLst/>
          </a:prstGeom>
          <a:noFill/>
        </p:spPr>
      </p:pic>
      <p:pic>
        <p:nvPicPr>
          <p:cNvPr id="2051" name="Picture 3" descr="G:\6608733_203033643000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2786058"/>
            <a:ext cx="2000264" cy="2000264"/>
          </a:xfrm>
          <a:prstGeom prst="rect">
            <a:avLst/>
          </a:prstGeom>
          <a:noFill/>
        </p:spPr>
      </p:pic>
      <p:pic>
        <p:nvPicPr>
          <p:cNvPr id="2052" name="Picture 4" descr="G:\6608733_130238428000_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1428736"/>
            <a:ext cx="1857388" cy="1857388"/>
          </a:xfrm>
          <a:prstGeom prst="rect">
            <a:avLst/>
          </a:prstGeom>
          <a:noFill/>
        </p:spPr>
      </p:pic>
      <p:pic>
        <p:nvPicPr>
          <p:cNvPr id="2053" name="Picture 5" descr="G:\8305779_124221753000_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14744" y="4357694"/>
            <a:ext cx="2016931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使用方法简单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429156"/>
          </a:xfrm>
        </p:spPr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准备好了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PPT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之后，</a:t>
            </a:r>
            <a:r>
              <a:rPr lang="en-US" altLang="zh-CN" dirty="0" err="1" smtClean="0">
                <a:latin typeface="黑体" pitchFamily="49" charset="-122"/>
                <a:ea typeface="黑体" pitchFamily="49" charset="-122"/>
              </a:rPr>
              <a:t>Touchshow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的使用非常简单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登陆  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  <a:hlinkClick r:id="rId3"/>
              </a:rPr>
              <a:t>http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  <a:hlinkClick r:id="rId3"/>
              </a:rPr>
              <a:t>://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  <a:hlinkClick r:id="rId3"/>
              </a:rPr>
              <a:t>ts.whytouch.com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上传你的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PPT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文件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等待转换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成功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在线预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览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一键共享到朋友圈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文字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2400304"/>
          </a:xfrm>
        </p:spPr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这里的文字都是可以选中并分享的哦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支持</a:t>
            </a:r>
            <a:r>
              <a:rPr lang="zh-CN" altLang="en-US" baseline="30000" dirty="0" smtClean="0">
                <a:latin typeface="黑体" pitchFamily="49" charset="-122"/>
                <a:ea typeface="黑体" pitchFamily="49" charset="-122"/>
              </a:rPr>
              <a:t>上</a:t>
            </a:r>
            <a:r>
              <a:rPr lang="zh-CN" altLang="en-US" baseline="-25000" dirty="0" smtClean="0">
                <a:latin typeface="黑体" pitchFamily="49" charset="-122"/>
                <a:ea typeface="黑体" pitchFamily="49" charset="-122"/>
              </a:rPr>
              <a:t>下标</a:t>
            </a:r>
            <a:endParaRPr lang="en-US" altLang="zh-CN" dirty="0" smtClean="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颜色</a:t>
            </a:r>
            <a:r>
              <a:rPr lang="zh-CN" altLang="en-US" sz="4800" dirty="0" smtClean="0">
                <a:latin typeface="黑体" pitchFamily="49" charset="-122"/>
                <a:ea typeface="黑体" pitchFamily="49" charset="-122"/>
              </a:rPr>
              <a:t>大小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和</a:t>
            </a:r>
            <a:r>
              <a:rPr lang="zh-CN" altLang="en-US" b="1" i="1" u="sng" dirty="0" smtClean="0">
                <a:latin typeface="黑体" pitchFamily="49" charset="-122"/>
                <a:ea typeface="黑体" pitchFamily="49" charset="-122"/>
              </a:rPr>
              <a:t>样式</a:t>
            </a:r>
            <a:endParaRPr lang="zh-CN" altLang="en-US" b="1" i="1" u="sng" dirty="0">
              <a:latin typeface="黑体" pitchFamily="49" charset="-122"/>
              <a:ea typeface="黑体" pitchFamily="49" charset="-122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214546" y="5000636"/>
          <a:ext cx="4324376" cy="1029898"/>
        </p:xfrm>
        <a:graphic>
          <a:graphicData uri="http://schemas.openxmlformats.org/presentationml/2006/ole">
            <p:oleObj spid="_x0000_s24578" name="公式" r:id="rId4" imgW="1218960" imgH="431640" progId="Equation.3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2071670" y="4143380"/>
            <a:ext cx="47149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公式</a:t>
            </a:r>
            <a:endParaRPr lang="zh-CN" altLang="en-US" sz="4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图表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23356" y="92867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Mistral" pitchFamily="66" charset="0"/>
              </a:rPr>
              <a:t>KSM</a:t>
            </a:r>
            <a:endParaRPr lang="id-ID" dirty="0">
              <a:solidFill>
                <a:schemeClr val="accent4">
                  <a:lumMod val="50000"/>
                  <a:lumOff val="50000"/>
                </a:schemeClr>
              </a:solidFill>
              <a:latin typeface="Mistral" pitchFamily="66" charset="0"/>
            </a:endParaRPr>
          </a:p>
        </p:txBody>
      </p:sp>
      <p:graphicFrame>
        <p:nvGraphicFramePr>
          <p:cNvPr id="24" name="Chart 8"/>
          <p:cNvGraphicFramePr>
            <a:graphicFrameLocks noGrp="1"/>
          </p:cNvGraphicFramePr>
          <p:nvPr/>
        </p:nvGraphicFramePr>
        <p:xfrm>
          <a:off x="531872" y="1401912"/>
          <a:ext cx="7932644" cy="4718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hart 10"/>
          <p:cNvGraphicFramePr>
            <a:graphicFrameLocks noGrp="1"/>
          </p:cNvGraphicFramePr>
          <p:nvPr/>
        </p:nvGraphicFramePr>
        <p:xfrm>
          <a:off x="692116" y="1401912"/>
          <a:ext cx="7848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Chart 12"/>
          <p:cNvGraphicFramePr>
            <a:graphicFrameLocks noGrp="1"/>
          </p:cNvGraphicFramePr>
          <p:nvPr/>
        </p:nvGraphicFramePr>
        <p:xfrm>
          <a:off x="692116" y="1401912"/>
          <a:ext cx="7848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6"/>
          <a:srcRect l="18979" t="7610" r="66327" b="87403"/>
          <a:stretch>
            <a:fillRect/>
          </a:stretch>
        </p:blipFill>
        <p:spPr bwMode="auto">
          <a:xfrm>
            <a:off x="1987516" y="1554312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6"/>
          <a:srcRect l="18979" t="11350" r="66327" b="82416"/>
          <a:stretch>
            <a:fillRect/>
          </a:stretch>
        </p:blipFill>
        <p:spPr bwMode="auto">
          <a:xfrm>
            <a:off x="1987516" y="2087712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/>
          <a:srcRect l="18979" t="16337" r="66327" b="78676"/>
          <a:stretch>
            <a:fillRect/>
          </a:stretch>
        </p:blipFill>
        <p:spPr bwMode="auto">
          <a:xfrm>
            <a:off x="1987516" y="1782912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-214346" y="5662762"/>
            <a:ext cx="587375" cy="488950"/>
          </a:xfrm>
        </p:spPr>
        <p:txBody>
          <a:bodyPr/>
          <a:lstStyle/>
          <a:p>
            <a:pPr>
              <a:defRPr/>
            </a:pPr>
            <a:fld id="{FAA1C4BC-9B1F-4C31-803A-DEEC89B94D1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竖排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42910" y="1500174"/>
            <a:ext cx="7786742" cy="4500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念奴娇  </a:t>
            </a:r>
            <a:r>
              <a:rPr lang="en-US" altLang="zh-CN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赤壁怀古</a:t>
            </a:r>
          </a:p>
          <a:p>
            <a:r>
              <a:rPr lang="en-US" altLang="zh-CN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   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苏轼</a:t>
            </a:r>
            <a:endParaRPr lang="en-US" altLang="zh-CN" sz="40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sz="40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大江东去，浪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淘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尽，千古风流人物。故垒西边，人道是，三国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周郎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赤壁。乱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石穿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空，惊涛拍岸，卷起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千堆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雪。江山如画，一时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多少豪杰。</a:t>
            </a:r>
          </a:p>
          <a:p>
            <a:pPr>
              <a:buNone/>
            </a:pPr>
            <a:endParaRPr lang="zh-CN" altLang="en-US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动画和超级链接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00100" y="1928802"/>
            <a:ext cx="7143800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不好意思，免费版暂时不支持动画和超级链接</a:t>
            </a:r>
            <a:endParaRPr lang="zh-CN" altLang="en-US" sz="40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348" y="4071942"/>
            <a:ext cx="3714776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除非是</a:t>
            </a:r>
            <a:r>
              <a:rPr lang="en-US" altLang="zh-CN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GIF</a:t>
            </a:r>
            <a:r>
              <a:rPr lang="zh-CN" altLang="en-US" sz="40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图片</a:t>
            </a:r>
            <a:endParaRPr lang="zh-CN" altLang="en-US" sz="40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7" name="Picture 30" descr="charlie_fishing_with_grandson_lg_cl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3500438"/>
            <a:ext cx="28194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html5\qrcod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785794"/>
            <a:ext cx="3214710" cy="321471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286248" y="1071546"/>
            <a:ext cx="4071966" cy="2500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zh-CN" altLang="en-US" sz="3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关注公众号</a:t>
            </a:r>
            <a:r>
              <a:rPr lang="en-US" altLang="zh-CN" sz="3200" dirty="0" err="1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Whytouch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，获得</a:t>
            </a:r>
            <a:r>
              <a:rPr lang="en-US" altLang="zh-CN" sz="3200" dirty="0" err="1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Touchshow</a:t>
            </a:r>
            <a:r>
              <a:rPr lang="zh-CN" altLang="en-US" sz="32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最新消息</a:t>
            </a:r>
            <a:endParaRPr lang="en-US" altLang="zh-CN" sz="3200" dirty="0" smtClean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71538" y="4429132"/>
            <a:ext cx="67866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latin typeface="黑体" pitchFamily="49" charset="-122"/>
                <a:ea typeface="黑体" pitchFamily="49" charset="-122"/>
                <a:hlinkClick r:id="rId4"/>
              </a:rPr>
              <a:t>点击这里登陆</a:t>
            </a:r>
            <a:r>
              <a:rPr lang="en-US" altLang="zh-CN" sz="3600" dirty="0" smtClean="0">
                <a:latin typeface="黑体" pitchFamily="49" charset="-122"/>
                <a:ea typeface="黑体" pitchFamily="49" charset="-122"/>
                <a:hlinkClick r:id="rId4"/>
              </a:rPr>
              <a:t>http://ts.whytouch.com</a:t>
            </a:r>
            <a:r>
              <a:rPr lang="zh-CN" altLang="en-US" sz="3600" dirty="0" smtClean="0">
                <a:latin typeface="黑体" pitchFamily="49" charset="-122"/>
                <a:ea typeface="黑体" pitchFamily="49" charset="-122"/>
                <a:hlinkClick r:id="rId4"/>
              </a:rPr>
              <a:t>，上传</a:t>
            </a:r>
            <a:r>
              <a:rPr lang="en-US" altLang="zh-CN" sz="3600" dirty="0" smtClean="0">
                <a:latin typeface="黑体" pitchFamily="49" charset="-122"/>
                <a:ea typeface="黑体" pitchFamily="49" charset="-122"/>
                <a:hlinkClick r:id="rId4"/>
              </a:rPr>
              <a:t>PPT</a:t>
            </a:r>
            <a:r>
              <a:rPr lang="zh-CN" altLang="en-US" sz="3600" dirty="0" smtClean="0">
                <a:latin typeface="黑体" pitchFamily="49" charset="-122"/>
                <a:ea typeface="黑体" pitchFamily="49" charset="-122"/>
                <a:hlinkClick r:id="rId4"/>
              </a:rPr>
              <a:t>一键搞定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355fbda998f9685e84aff9e6298a59892767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</TotalTime>
  <Words>1018</Words>
  <Application>Microsoft Office PowerPoint</Application>
  <PresentationFormat>全屏显示(4:3)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</vt:lpstr>
      <vt:lpstr>公式</vt:lpstr>
      <vt:lpstr>本文告诉你如何将PPT转发到朋友圈</vt:lpstr>
      <vt:lpstr>幻灯片 2</vt:lpstr>
      <vt:lpstr>Touchshow—不一样的PPT</vt:lpstr>
      <vt:lpstr>使用方法简单</vt:lpstr>
      <vt:lpstr>文字</vt:lpstr>
      <vt:lpstr>图表</vt:lpstr>
      <vt:lpstr>竖排</vt:lpstr>
      <vt:lpstr>动画和超级链接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aser</dc:creator>
  <cp:lastModifiedBy>aser</cp:lastModifiedBy>
  <cp:revision>35</cp:revision>
  <dcterms:created xsi:type="dcterms:W3CDTF">2015-06-06T03:04:04Z</dcterms:created>
  <dcterms:modified xsi:type="dcterms:W3CDTF">2015-06-15T09:11:47Z</dcterms:modified>
</cp:coreProperties>
</file>